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to Sans TC"/>
      <p:regular r:id="rId15"/>
      <p:bold r:id="rId16"/>
    </p:embeddedFont>
    <p:embeddedFont>
      <p:font typeface="Sor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6eUzRuucx8r/nBnDDw5d8G1Cl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TC-regular.fntdata"/><Relationship Id="rId14" Type="http://schemas.openxmlformats.org/officeDocument/2006/relationships/slide" Target="slides/slide10.xml"/><Relationship Id="rId17" Type="http://schemas.openxmlformats.org/officeDocument/2006/relationships/font" Target="fonts/Sora-regular.fntdata"/><Relationship Id="rId16" Type="http://schemas.openxmlformats.org/officeDocument/2006/relationships/font" Target="fonts/NotoSansTC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Sor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6150"/>
              <a:buFont typeface="Sora"/>
              <a:buNone/>
            </a:pPr>
            <a:r>
              <a:rPr b="0" i="0" lang="en-US" sz="61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Metodología de Cascada</a:t>
            </a:r>
            <a:endParaRPr b="0" i="0" sz="6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metodología de cascada es un modelo de desarrollo de software lineal, secuencial y estructurado que define una serie de etapas bien definidas, donde cada etapa se completa antes de comenzar la siguiente.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lang="en-US" sz="44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Conclusión y Reflexión Final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metodología de cascada, aunque tradicional, es útil para proyectos con requisitos bien definidos y predecibles. Es importante adaptarla al contexto del proyecto.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debe considerar el uso de metodologías ágiles, que permiten mayor flexibilidad y adaptación a cambios durante el desarrollo.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0970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674727" y="3095744"/>
            <a:ext cx="8038148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750"/>
              <a:buFont typeface="Sora"/>
              <a:buNone/>
            </a:pPr>
            <a:r>
              <a:rPr lang="en-US" sz="37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1: Planificación del Proyecto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74727" y="3987284"/>
            <a:ext cx="13280946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planificación del proyecto es el primer paso crucial, donde se define el alcance, los objetivos, las funciones y las especificaciones del proyecto.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674727" y="4512469"/>
            <a:ext cx="6544151" cy="1419106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867489" y="4705231"/>
            <a:ext cx="276248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Definición del Alcance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67489" y="5122069"/>
            <a:ext cx="6158627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Establecer los límites claros del proyecto, incluyendo qué se hará y qué no se hará.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411641" y="4512469"/>
            <a:ext cx="6544151" cy="1419106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604403" y="4705231"/>
            <a:ext cx="36383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Establecimiento de Objetivos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604403" y="5122069"/>
            <a:ext cx="6158627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Definir metas específicas, medibles, alcanzables, relevantes y limitadas en el tiempo (SMART).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74727" y="6124337"/>
            <a:ext cx="6544151" cy="1419106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67489" y="6317099"/>
            <a:ext cx="270450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Análisis de Requisitos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867489" y="6733937"/>
            <a:ext cx="6158627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Identificar las necesidades del usuario y las características del proyecto, de forma detallada.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7411641" y="6124337"/>
            <a:ext cx="6544151" cy="1419106"/>
          </a:xfrm>
          <a:prstGeom prst="roundRect">
            <a:avLst>
              <a:gd fmla="val 203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604403" y="6317099"/>
            <a:ext cx="373820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Creación del Plan del Proyecto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604403" y="6733937"/>
            <a:ext cx="6158627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Documentar la planificación, incluyendo cronograma, recursos, roles y responsabilidades.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793790" y="1997035"/>
            <a:ext cx="1200459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lang="en-US" sz="44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2: Estimación de Recursos y Tiempos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793790" y="315944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realiza una estimación precisa de los recursos humanos, materiales y financieros necesarios para completar el proyecto.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93790" y="5147310"/>
            <a:ext cx="39780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Estimación de Recursos Humanos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93790" y="6082784"/>
            <a:ext cx="3978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Identificar el número y tipo de especialistas necesarios para cada etapa.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5332928" y="5147310"/>
            <a:ext cx="39780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Estimación de Recursos Materiales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332928" y="6082784"/>
            <a:ext cx="397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Definir los recursos físicos, tecnológicos y de infraestructura.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9872067" y="5147310"/>
            <a:ext cx="319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Estimación de Tiempo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9872067" y="5728454"/>
            <a:ext cx="3978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Determinar el cronograma del proyecto, incluyendo hitos y fechas de entrega.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50" y="4181025"/>
            <a:ext cx="792050" cy="7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925" y="4246225"/>
            <a:ext cx="708600" cy="7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075" y="4181025"/>
            <a:ext cx="658975" cy="6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6153745" y="973098"/>
            <a:ext cx="7771090" cy="595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750"/>
              <a:buFont typeface="Sora"/>
              <a:buNone/>
            </a:pPr>
            <a:r>
              <a:rPr lang="en-US" sz="37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3: Adquisición de Recursos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6153745" y="1854994"/>
            <a:ext cx="7809309" cy="61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Una vez que se han estimado los recursos, se procede a la adquisición de los mismos, incluyendo contratación de personal, compra de software, hardware y materiales.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745" y="2679740"/>
            <a:ext cx="953453" cy="152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7393186" y="2870359"/>
            <a:ext cx="3088243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Contratación de Personal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393186" y="3282553"/>
            <a:ext cx="6569869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Reclutar y contratar a los profesionales necesarios para el proyecto.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3745" y="4205288"/>
            <a:ext cx="953453" cy="152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7393186" y="4395907"/>
            <a:ext cx="3931325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Compra de Software y Hardware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393186" y="4808101"/>
            <a:ext cx="6569869" cy="61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Noto Sans TC"/>
              <a:buNone/>
            </a:pPr>
            <a:r>
              <a:rPr lang="en-US" sz="15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Adquirir las herramientas y plataformas necesarias para el desarrollo del proyecto.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45" y="5730835"/>
            <a:ext cx="953453" cy="152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7393186" y="5921454"/>
            <a:ext cx="6569869" cy="5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Sora"/>
              <a:buNone/>
            </a:pPr>
            <a:r>
              <a:rPr lang="en-US" sz="18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Adquisición de Materiales : Obtener los recursos físicos necesarios, como papel, tinta, reucursos...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636508" y="642223"/>
            <a:ext cx="6964204" cy="568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50"/>
              <a:buFont typeface="Sora"/>
              <a:buNone/>
            </a:pPr>
            <a:r>
              <a:rPr lang="en-US" sz="35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4: Ejecución del Proyecto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36508" y="1483281"/>
            <a:ext cx="7870984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lleva a cabo la implementación del proyecto, siguiendo el plan establecido, utilizando los recursos adquiridos y manteniendo una comunicación fluida.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897850" y="2269569"/>
            <a:ext cx="22860" cy="5317688"/>
          </a:xfrm>
          <a:prstGeom prst="roundRect">
            <a:avLst>
              <a:gd fmla="val 119334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090970" y="2667238"/>
            <a:ext cx="636508" cy="22860"/>
          </a:xfrm>
          <a:prstGeom prst="roundRect">
            <a:avLst>
              <a:gd fmla="val 119334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704731" y="2474119"/>
            <a:ext cx="409099" cy="409099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851535" y="2542223"/>
            <a:ext cx="115491" cy="27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lang="en-US" sz="21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1909524" y="2451378"/>
            <a:ext cx="2727722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del Software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1909524" y="2844522"/>
            <a:ext cx="659796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Construir el software o sistema utilizando las tecnologías y herramientas definidas.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090970" y="4187547"/>
            <a:ext cx="636508" cy="22860"/>
          </a:xfrm>
          <a:prstGeom prst="roundRect">
            <a:avLst>
              <a:gd fmla="val 119334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04731" y="3994428"/>
            <a:ext cx="409099" cy="409099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824270" y="4062532"/>
            <a:ext cx="170021" cy="27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lang="en-US" sz="21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1909524" y="3971687"/>
            <a:ext cx="2462927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Pruebas del Software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909524" y="4364831"/>
            <a:ext cx="6597968" cy="290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Realizar pruebas de funcionalidad, rendimiento, seguridad y usabilidad.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090970" y="5416987"/>
            <a:ext cx="636508" cy="22860"/>
          </a:xfrm>
          <a:prstGeom prst="roundRect">
            <a:avLst>
              <a:gd fmla="val 119334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04731" y="5223867"/>
            <a:ext cx="409099" cy="409099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824627" y="5291971"/>
            <a:ext cx="169188" cy="27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lang="en-US" sz="21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909524" y="5201126"/>
            <a:ext cx="3386257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Documentación del Software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909524" y="5594271"/>
            <a:ext cx="6597968" cy="290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Generar manuales de usuario, documentación técnica y código fuente.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1090970" y="6646426"/>
            <a:ext cx="636508" cy="22860"/>
          </a:xfrm>
          <a:prstGeom prst="roundRect">
            <a:avLst>
              <a:gd fmla="val 119334" name="adj"/>
            </a:avLst>
          </a:prstGeom>
          <a:solidFill>
            <a:srgbClr val="3F3F4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04731" y="6453307"/>
            <a:ext cx="409099" cy="409099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820341" y="6521410"/>
            <a:ext cx="177879" cy="27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Sora"/>
              <a:buNone/>
            </a:pPr>
            <a:r>
              <a:rPr lang="en-US" sz="21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909524" y="6430566"/>
            <a:ext cx="2870002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Sora"/>
              <a:buNone/>
            </a:pPr>
            <a:r>
              <a:rPr lang="en-US" sz="17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Integración del Software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1909524" y="6823710"/>
            <a:ext cx="659796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Noto Sans TC"/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Combinar las diferentes partes del software y asegurar que funcionan correctamente.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6215420" y="1230987"/>
            <a:ext cx="7427833" cy="650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100"/>
              <a:buFont typeface="Sora"/>
              <a:buNone/>
            </a:pPr>
            <a:r>
              <a:rPr lang="en-US" sz="410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5: Control del Progreso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6215420" y="2194322"/>
            <a:ext cx="768596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monitorizan las tareas del proyecto, se mide el progreso y se realizan ajustes necesarios para asegurar el cumplimiento del plan.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215420" y="3329702"/>
            <a:ext cx="468630" cy="46863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6383655" y="3407807"/>
            <a:ext cx="132159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lang="en-US" sz="24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892290" y="3329702"/>
            <a:ext cx="3062049" cy="650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lang="en-US" sz="20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Monitoreo del Progreso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6892290" y="4105394"/>
            <a:ext cx="3062049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Verificar el avance de las tareas y compararlas con el plan.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0162580" y="3329702"/>
            <a:ext cx="468630" cy="46863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299502" y="3407807"/>
            <a:ext cx="194667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lang="en-US" sz="24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0839450" y="3329702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lang="en-US" sz="20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Gestión de Riesgos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0839450" y="3779996"/>
            <a:ext cx="3062049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Identificar posibles obstáculos y tomar medidas preventivas.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6215420" y="5214699"/>
            <a:ext cx="468630" cy="46863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352818" y="5292804"/>
            <a:ext cx="193715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lang="en-US" sz="24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6892290" y="5214699"/>
            <a:ext cx="2672477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lang="en-US" sz="20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Control de Cambios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892290" y="5664994"/>
            <a:ext cx="3062049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Gestionar las modificaciones en el proyecto, documentándolas y aprobándolas.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0162580" y="5214699"/>
            <a:ext cx="468630" cy="468630"/>
          </a:xfrm>
          <a:prstGeom prst="roundRect">
            <a:avLst>
              <a:gd fmla="val 6668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0294977" y="5292804"/>
            <a:ext cx="203716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450"/>
              <a:buFont typeface="Sora"/>
              <a:buNone/>
            </a:pPr>
            <a:r>
              <a:rPr lang="en-US" sz="24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2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0839450" y="5214699"/>
            <a:ext cx="2778681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50"/>
              <a:buFont typeface="Sora"/>
              <a:buNone/>
            </a:pPr>
            <a:r>
              <a:rPr lang="en-US" sz="205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Comunicación Eficaz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0839450" y="5664994"/>
            <a:ext cx="3062049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Mantener una comunicación fluida entre los miembros del equipo y las partes interesadas.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6192322" y="761643"/>
            <a:ext cx="7732157" cy="126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950"/>
              <a:buFont typeface="Sora"/>
              <a:buNone/>
            </a:pPr>
            <a:r>
              <a:rPr lang="en-US" sz="39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6: Aseguramiento de Calidad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6192322" y="2325052"/>
            <a:ext cx="7732157" cy="64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realizan pruebas y análisis para garantizar que el software cumple con los requisitos de calidad establecidos.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6192322" y="3197304"/>
            <a:ext cx="7732157" cy="4270534"/>
          </a:xfrm>
          <a:prstGeom prst="roundRect">
            <a:avLst>
              <a:gd fmla="val 709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199942" y="3204924"/>
            <a:ext cx="7716917" cy="90249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6401633" y="3333512"/>
            <a:ext cx="3451265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Unitarias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10263902" y="3333512"/>
            <a:ext cx="3451265" cy="64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Verificar el correcto funcionamiento de cada módulo del software.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6199942" y="4107418"/>
            <a:ext cx="7716917" cy="12251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6401633" y="4236006"/>
            <a:ext cx="3451265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de Integración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0263902" y="4236006"/>
            <a:ext cx="3451265" cy="967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Asegurar que los diferentes módulos del software funcionan correctamente juntos.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199942" y="5332571"/>
            <a:ext cx="7716917" cy="90249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401633" y="5461159"/>
            <a:ext cx="3451265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de Sistema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0263902" y="5461159"/>
            <a:ext cx="3451265" cy="645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Evaluar el funcionamiento del software completo como un todo.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199942" y="6235065"/>
            <a:ext cx="7716917" cy="122515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401633" y="6363653"/>
            <a:ext cx="3451265" cy="322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Pruebas de Aceptación del Usuario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0263902" y="6363653"/>
            <a:ext cx="3451265" cy="967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50"/>
              <a:buFont typeface="Noto Sans TC"/>
              <a:buNone/>
            </a:pPr>
            <a:r>
              <a:rPr lang="en-US" sz="15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Obtener la aprobación del usuario final para la funcionalidad del software.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727353" y="1031200"/>
            <a:ext cx="6959918" cy="649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50"/>
              <a:buFont typeface="Sora"/>
              <a:buNone/>
            </a:pPr>
            <a:r>
              <a:rPr lang="en-US" sz="40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Fase 7: Cierre del Proyecto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27353" y="1992392"/>
            <a:ext cx="76892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da por finalizado el proyecto, se entregan los resultados, se documenta la experiencia y se realiza una evaluación del proyecto.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353" y="2891195"/>
            <a:ext cx="519589" cy="51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/>
          <p:nvPr/>
        </p:nvSpPr>
        <p:spPr>
          <a:xfrm>
            <a:off x="727353" y="3618548"/>
            <a:ext cx="2767727" cy="324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lang="en-US" sz="20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Entrega del Software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27353" y="4067889"/>
            <a:ext cx="36887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Proporcionar el software funcional al cliente o usuario final.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7853" y="2891195"/>
            <a:ext cx="519589" cy="51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4727853" y="3618548"/>
            <a:ext cx="2806898" cy="324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lang="en-US" sz="20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Documentación Final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4727853" y="4067889"/>
            <a:ext cx="36887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Generar informes y documentos que resumen el proyecto.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0" name="Google Shape;20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353" y="5356503"/>
            <a:ext cx="519589" cy="519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727353" y="6083856"/>
            <a:ext cx="2865001" cy="324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lang="en-US" sz="20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Revisión del Proyecto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27353" y="6533198"/>
            <a:ext cx="36887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Evaluar el éxito del proyecto y aprender de las lecciones aprendidas.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3" name="Google Shape;20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7853" y="5356503"/>
            <a:ext cx="519589" cy="519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/>
          <p:nvPr/>
        </p:nvSpPr>
        <p:spPr>
          <a:xfrm>
            <a:off x="4727853" y="6083856"/>
            <a:ext cx="2867858" cy="324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lang="en-US" sz="20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Cierre Administrativo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727853" y="6533198"/>
            <a:ext cx="36887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Formalizar el cierre del proyecto y archivar la documentación.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793790" y="66544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lang="en-US" sz="44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Aplicación Práctica: Ejemplo con Proyecto Real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793790" y="253662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Por ejemplo, un proyecto de desarrollo de una aplicación móvil para una empresa de comercio electrónico.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3" name="Google Shape;2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154680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/>
          <p:nvPr/>
        </p:nvSpPr>
        <p:spPr>
          <a:xfrm>
            <a:off x="793790" y="5984915"/>
            <a:ext cx="33854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Diseño de la Aplicación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793790" y="6475333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Definir la interfaz de usuario y la funcionalidad de la aplicación.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3154680"/>
            <a:ext cx="4120872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/>
          <p:nvPr/>
        </p:nvSpPr>
        <p:spPr>
          <a:xfrm>
            <a:off x="5254704" y="5985034"/>
            <a:ext cx="38708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Desarrollo de la Aplicación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5254704" y="6475452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Implementar la lógica del negocio, la base de datos y las funcionalidades.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9" name="Google Shape;21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3154680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/>
          <p:nvPr/>
        </p:nvSpPr>
        <p:spPr>
          <a:xfrm>
            <a:off x="9715738" y="5984915"/>
            <a:ext cx="35408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lang="en-US" sz="2200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Pruebas de la Aplicación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9715738" y="6475333"/>
            <a:ext cx="41207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Asegurar que la aplicación funcione correctamente y cumpla con los requisitos.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2625900" y="7749400"/>
            <a:ext cx="1962300" cy="41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2024-09-12T19:35:21Z</dcterms:created>
  <dc:creator>PptxGenJS</dc:creator>
</cp:coreProperties>
</file>